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notesMasterIdLst>
    <p:notesMasterId r:id="rId21"/>
  </p:notesMasterIdLst>
  <p:sldIdLst>
    <p:sldId id="256" r:id="rId2"/>
    <p:sldId id="264" r:id="rId3"/>
    <p:sldId id="257" r:id="rId4"/>
    <p:sldId id="258" r:id="rId5"/>
    <p:sldId id="259" r:id="rId6"/>
    <p:sldId id="262" r:id="rId7"/>
    <p:sldId id="263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74" r:id="rId17"/>
    <p:sldId id="276" r:id="rId18"/>
    <p:sldId id="277" r:id="rId19"/>
    <p:sldId id="273" r:id="rId2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>
        <p:scale>
          <a:sx n="73" d="100"/>
          <a:sy n="73" d="100"/>
        </p:scale>
        <p:origin x="-1296" y="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F6B81F5-A52B-4A42-91A8-16D499772B2A}" type="datetimeFigureOut">
              <a:rPr lang="en-US" smtClean="0"/>
              <a:t>5/4/2021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6B61A2C-EDCA-4B09-A49C-C0B75D90B813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B61A2C-EDCA-4B09-A49C-C0B75D90B813}" type="slidenum">
              <a:rPr lang="en-US" smtClean="0"/>
              <a:t>17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2" name="Subtitle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5/4/2021</a:t>
            </a:fld>
            <a:endParaRPr lang="en-US"/>
          </a:p>
        </p:txBody>
      </p:sp>
      <p:sp>
        <p:nvSpPr>
          <p:cNvPr id="20" name="Footer Placeholder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5/4/2021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5/4/2021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5/4/2021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5/4/2021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Rectangle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5/4/2021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5/4/2021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5/4/2021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5/4/2021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Rectangle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5/4/2021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5/4/2021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9" name="Flowchart: Process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Flowchart: Process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e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Donut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Title Placeholder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Text Placeholder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4" name="Date Placeholder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1D8BD707-D9CF-40AE-B4C6-C98DA3205C09}" type="datetimeFigureOut">
              <a:rPr lang="en-US" smtClean="0"/>
              <a:pPr/>
              <a:t>5/4/2021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5" name="Rectangle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143000" y="1295400"/>
            <a:ext cx="7467600" cy="34778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44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Decorative fabric construction</a:t>
            </a:r>
          </a:p>
          <a:p>
            <a:pPr marL="742950" indent="-742950">
              <a:buFont typeface="+mj-lt"/>
              <a:buAutoNum type="arabicPeriod"/>
            </a:pPr>
            <a:r>
              <a:rPr lang="en-US" sz="4400" b="1" cap="none" spc="0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Lace</a:t>
            </a:r>
          </a:p>
          <a:p>
            <a:pPr marL="742950" indent="-742950">
              <a:buFont typeface="+mj-lt"/>
              <a:buAutoNum type="arabicPeriod"/>
            </a:pPr>
            <a:r>
              <a:rPr lang="en-US" sz="44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Braiding</a:t>
            </a:r>
          </a:p>
          <a:p>
            <a:pPr marL="742950" indent="-742950">
              <a:buFont typeface="+mj-lt"/>
              <a:buAutoNum type="arabicPeriod"/>
            </a:pPr>
            <a:r>
              <a:rPr lang="en-US" sz="4400" b="1" cap="none" spc="0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Embroidery </a:t>
            </a:r>
            <a:endParaRPr lang="en-US" sz="4400" b="1" cap="none" spc="0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Tape laceBrugge lace 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90600" y="381000"/>
            <a:ext cx="7645398" cy="60198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Knotted lace           Tatting 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90600" y="457200"/>
            <a:ext cx="7620000" cy="59436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 descr="Crocheted lace 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90600" y="514348"/>
            <a:ext cx="7848600" cy="588645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 descr="Knitted lace 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16000" y="609600"/>
            <a:ext cx="7619998" cy="5715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 descr="Guipure 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90600" y="533400"/>
            <a:ext cx="7518398" cy="58674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 descr="Machine laces 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90600" y="304799"/>
            <a:ext cx="7620000" cy="61722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 descr="THANK YOU&#10; 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24168" y="533400"/>
            <a:ext cx="7815032" cy="58674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Embroidery&#10;• Embroidery is the handicraft of decorating fabric or other materials with needle&#10;and thread or yarn. Embroide...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90599" y="609600"/>
            <a:ext cx="7718911" cy="56388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 descr="Classification of Embroidery&#10;Hand Embroidery Embroidery Machine&#10; 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69347" y="533400"/>
            <a:ext cx="7312653" cy="59436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495800" y="5486400"/>
            <a:ext cx="4191000" cy="1077218"/>
          </a:xfrm>
          <a:prstGeom prst="rect">
            <a:avLst/>
          </a:prstGeom>
          <a:ln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ctr"/>
            <a:r>
              <a:rPr lang="en-US" sz="3200" b="1" dirty="0" smtClean="0">
                <a:ln>
                  <a:prstDash val="solid"/>
                </a:ln>
                <a:gradFill rotWithShape="1">
                  <a:gsLst>
                    <a:gs pos="0">
                      <a:schemeClr val="accent4">
                        <a:tint val="70000"/>
                        <a:satMod val="200000"/>
                      </a:schemeClr>
                    </a:gs>
                    <a:gs pos="40000">
                      <a:schemeClr val="accent4">
                        <a:tint val="90000"/>
                        <a:satMod val="130000"/>
                      </a:schemeClr>
                    </a:gs>
                    <a:gs pos="50000">
                      <a:schemeClr val="accent4">
                        <a:tint val="90000"/>
                        <a:satMod val="130000"/>
                      </a:schemeClr>
                    </a:gs>
                    <a:gs pos="68000">
                      <a:schemeClr val="accent4">
                        <a:tint val="90000"/>
                        <a:satMod val="130000"/>
                      </a:schemeClr>
                    </a:gs>
                    <a:gs pos="100000">
                      <a:schemeClr val="accent4">
                        <a:tint val="70000"/>
                        <a:satMod val="200000"/>
                      </a:schemeClr>
                    </a:gs>
                  </a:gsLst>
                  <a:lin ang="5400000"/>
                </a:gra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PRESENTED BY</a:t>
            </a:r>
          </a:p>
          <a:p>
            <a:pPr algn="ctr"/>
            <a:r>
              <a:rPr lang="en-US" sz="3200" b="1" dirty="0" smtClean="0">
                <a:ln>
                  <a:prstDash val="solid"/>
                </a:ln>
                <a:gradFill rotWithShape="1">
                  <a:gsLst>
                    <a:gs pos="0">
                      <a:schemeClr val="accent4">
                        <a:tint val="70000"/>
                        <a:satMod val="200000"/>
                      </a:schemeClr>
                    </a:gs>
                    <a:gs pos="40000">
                      <a:schemeClr val="accent4">
                        <a:tint val="90000"/>
                        <a:satMod val="130000"/>
                      </a:schemeClr>
                    </a:gs>
                    <a:gs pos="50000">
                      <a:schemeClr val="accent4">
                        <a:tint val="90000"/>
                        <a:satMod val="130000"/>
                      </a:schemeClr>
                    </a:gs>
                    <a:gs pos="68000">
                      <a:schemeClr val="accent4">
                        <a:tint val="90000"/>
                        <a:satMod val="130000"/>
                      </a:schemeClr>
                    </a:gs>
                    <a:gs pos="100000">
                      <a:schemeClr val="accent4">
                        <a:tint val="70000"/>
                        <a:satMod val="200000"/>
                      </a:schemeClr>
                    </a:gs>
                  </a:gsLst>
                  <a:lin ang="5400000"/>
                </a:gra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DEEPA NILAWAR</a:t>
            </a:r>
            <a:endParaRPr lang="en-US" sz="3200" b="1" cap="none" spc="0" dirty="0">
              <a:ln>
                <a:prstDash val="solid"/>
              </a:ln>
              <a:gradFill rotWithShape="1">
                <a:gsLst>
                  <a:gs pos="0">
                    <a:schemeClr val="accent4">
                      <a:tint val="70000"/>
                      <a:satMod val="200000"/>
                    </a:schemeClr>
                  </a:gs>
                  <a:gs pos="40000">
                    <a:schemeClr val="accent4">
                      <a:tint val="90000"/>
                      <a:satMod val="130000"/>
                    </a:schemeClr>
                  </a:gs>
                  <a:gs pos="50000">
                    <a:schemeClr val="accent4">
                      <a:tint val="90000"/>
                      <a:satMod val="130000"/>
                    </a:schemeClr>
                  </a:gs>
                  <a:gs pos="68000">
                    <a:schemeClr val="accent4">
                      <a:tint val="90000"/>
                      <a:satMod val="130000"/>
                    </a:schemeClr>
                  </a:gs>
                  <a:gs pos="100000">
                    <a:schemeClr val="accent4">
                      <a:tint val="70000"/>
                      <a:satMod val="200000"/>
                    </a:schemeClr>
                  </a:gs>
                </a:gsLst>
                <a:lin ang="5400000"/>
              </a:gradFill>
              <a:effectLst>
                <a:outerShdw blurRad="88000" dist="50800" dir="5040000" algn="tl">
                  <a:schemeClr val="accent4">
                    <a:tint val="80000"/>
                    <a:satMod val="250000"/>
                    <a:alpha val="45000"/>
                  </a:schemeClr>
                </a:outerShdw>
              </a:effectLst>
            </a:endParaRPr>
          </a:p>
        </p:txBody>
      </p:sp>
      <p:pic>
        <p:nvPicPr>
          <p:cNvPr id="3074" name="Picture 2" descr="Embroidery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66800" y="709448"/>
            <a:ext cx="8001000" cy="462455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INTRODUCTION•   Lace is an openwork fabric, patterned with open holes in the work,     made by machine or by hand. The hol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90600" y="457200"/>
            <a:ext cx="7772400" cy="59436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What is lace fabric ?&#10; Lace is an open work fabric consisting of a network&#10;of yarns formed into intricate designs.&#10; 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90600" y="762000"/>
            <a:ext cx="7854331" cy="5257800"/>
          </a:xfrm>
          <a:prstGeom prst="rect">
            <a:avLst/>
          </a:prstGeom>
          <a:noFill/>
          <a:ln>
            <a:solidFill>
              <a:schemeClr val="accent6">
                <a:lumMod val="50000"/>
              </a:schemeClr>
            </a:solidFill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Features:&#10; Lace is an open work fabric consisting of a network of yarns formed into intricate&#10;designs.&#10; Lace may be hand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90600" y="609600"/>
            <a:ext cx="7696200" cy="56388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 It is an important trimming, for it is used for table cloths,&#10;curtains, handkerchiefs, dresses, and underwear .&#10; The pa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90600" y="533400"/>
            <a:ext cx="7848600" cy="56388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TYPES OF LACES•   Needle lace; such as Kenmare Lace are made using a needle and thread. This is the most flexible of the l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90600" y="609600"/>
            <a:ext cx="7848600" cy="58293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Needle lace            Brussels lacePOINT DEGAZE lace 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90600" y="640806"/>
            <a:ext cx="7620000" cy="553139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Cutwork Lace                                        RichelieuCut work embroidery                     embroidery           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90600" y="609600"/>
            <a:ext cx="7772401" cy="56388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Bobbin lacesAntwerp bobbinlace                  Torchon lace                   Chantilly lace 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90600" y="457200"/>
            <a:ext cx="7543798" cy="59436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olstice">
  <a:themeElements>
    <a:clrScheme name="Apex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Solstice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Solstice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86</TotalTime>
  <Words>11</Words>
  <Application>Microsoft Office PowerPoint</Application>
  <PresentationFormat>On-screen Show (4:3)</PresentationFormat>
  <Paragraphs>7</Paragraphs>
  <Slides>19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0" baseType="lpstr">
      <vt:lpstr>Solstice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Abc</dc:creator>
  <cp:lastModifiedBy>Abc</cp:lastModifiedBy>
  <cp:revision>11</cp:revision>
  <dcterms:created xsi:type="dcterms:W3CDTF">2006-08-16T00:00:00Z</dcterms:created>
  <dcterms:modified xsi:type="dcterms:W3CDTF">2021-05-04T17:38:53Z</dcterms:modified>
</cp:coreProperties>
</file>