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78" r:id="rId1"/>
  </p:sldMasterIdLst>
  <p:notesMasterIdLst>
    <p:notesMasterId r:id="rId2"/>
  </p:notesMasterIdLst>
  <p:handoutMasterIdLst>
    <p:handoutMasterId r:id="rId3"/>
  </p:handoutMasterIdLst>
  <p:sldIdLst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</p:sldIdLst>
  <p:sldSz cy="6858000" cx="12188825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handoutMasters/_rels/handout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8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048719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20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</p:handoutMaster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712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048713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714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5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71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2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2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2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2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2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87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/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88" name="Rectangle 9"/>
          <p:cNvSpPr/>
          <p:nvPr/>
        </p:nvSpPr>
        <p:spPr bwMode="ltGray">
          <a:xfrm>
            <a:off x="1218883" y="0"/>
            <a:ext cx="609441" cy="68580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89" name="Rectangle 10"/>
          <p:cNvSpPr/>
          <p:nvPr/>
        </p:nvSpPr>
        <p:spPr bwMode="gray">
          <a:xfrm>
            <a:off x="0" y="0"/>
            <a:ext cx="1218883" cy="6858000"/>
          </a:xfrm>
          <a:prstGeom prst="rect"/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90" name="Rectangle 11"/>
          <p:cNvSpPr/>
          <p:nvPr/>
        </p:nvSpPr>
        <p:spPr bwMode="ltGray">
          <a:xfrm>
            <a:off x="0" y="5638800"/>
            <a:ext cx="12188825" cy="1219200"/>
          </a:xfrm>
          <a:prstGeom prst="rect"/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cxnSp>
        <p:nvCxnSpPr>
          <p:cNvPr id="3145731" name="Straight Connector 12"/>
          <p:cNvCxnSpPr>
            <a:cxnSpLocks/>
          </p:cNvCxnSpPr>
          <p:nvPr/>
        </p:nvCxnSpPr>
        <p:spPr bwMode="white">
          <a:xfrm>
            <a:off x="11573293" y="5638800"/>
            <a:ext cx="0" cy="12192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1" name="Rectangle 13"/>
          <p:cNvSpPr/>
          <p:nvPr/>
        </p:nvSpPr>
        <p:spPr bwMode="black">
          <a:xfrm>
            <a:off x="0" y="5643132"/>
            <a:ext cx="1216152" cy="1214868"/>
          </a:xfrm>
          <a:prstGeom prst="rect"/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cxnSp>
        <p:nvCxnSpPr>
          <p:cNvPr id="3145732" name="Straight Connector 14"/>
          <p:cNvCxnSpPr>
            <a:cxnSpLocks/>
          </p:cNvCxnSpPr>
          <p:nvPr/>
        </p:nvCxnSpPr>
        <p:spPr bwMode="white">
          <a:xfrm>
            <a:off x="1218884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3" name="Straight Connector 15"/>
          <p:cNvCxnSpPr>
            <a:cxnSpLocks/>
          </p:cNvCxnSpPr>
          <p:nvPr/>
        </p:nvCxnSpPr>
        <p:spPr bwMode="white">
          <a:xfrm>
            <a:off x="0" y="5631204"/>
            <a:ext cx="1828325" cy="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2" name="Pi"/>
          <p:cNvSpPr/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 anchorCtr="0" bIns="60949" compatLnSpc="1" lIns="121899" numCol="1" rIns="121899" tIns="60949" vert="horz" wrap="square">
            <a:prstTxWarp prst="textNoShape"/>
          </a:bodyPr>
          <a:p/>
        </p:txBody>
      </p:sp>
      <p:sp>
        <p:nvSpPr>
          <p:cNvPr id="1048593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594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algn="l" indent="0" marL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t>4/19/2021</a:t>
            </a:fld>
            <a:endParaRPr dirty="0" lang="en-US"/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dirty="0" lang="en-US"/>
          </a:p>
        </p:txBody>
      </p:sp>
      <p:sp>
        <p:nvSpPr>
          <p:cNvPr id="104859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7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6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Vertical Title and Text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Rectangle 6"/>
          <p:cNvSpPr/>
          <p:nvPr/>
        </p:nvSpPr>
        <p:spPr bwMode="black">
          <a:xfrm>
            <a:off x="11884104" y="0"/>
            <a:ext cx="304721" cy="6858000"/>
          </a:xfrm>
          <a:prstGeom prst="rect"/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52" name="Rectangle 7"/>
          <p:cNvSpPr/>
          <p:nvPr/>
        </p:nvSpPr>
        <p:spPr bwMode="ltGray">
          <a:xfrm>
            <a:off x="617143" y="0"/>
            <a:ext cx="609441" cy="68580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53" name="Rectangle 8"/>
          <p:cNvSpPr/>
          <p:nvPr/>
        </p:nvSpPr>
        <p:spPr bwMode="gray">
          <a:xfrm>
            <a:off x="0" y="0"/>
            <a:ext cx="609441" cy="6858000"/>
          </a:xfrm>
          <a:prstGeom prst="rect"/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54" name="Rectangle 9"/>
          <p:cNvSpPr/>
          <p:nvPr/>
        </p:nvSpPr>
        <p:spPr bwMode="black">
          <a:xfrm>
            <a:off x="617143" y="736219"/>
            <a:ext cx="609441" cy="609600"/>
          </a:xfrm>
          <a:prstGeom prst="rect"/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cxnSp>
        <p:nvCxnSpPr>
          <p:cNvPr id="3145744" name="Straight Connector 10"/>
          <p:cNvCxnSpPr>
            <a:cxnSpLocks/>
          </p:cNvCxnSpPr>
          <p:nvPr/>
        </p:nvCxnSpPr>
        <p:spPr bwMode="white">
          <a:xfrm>
            <a:off x="617143" y="736219"/>
            <a:ext cx="609441" cy="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Straight Connector 11"/>
          <p:cNvCxnSpPr>
            <a:cxnSpLocks/>
          </p:cNvCxnSpPr>
          <p:nvPr/>
        </p:nvCxnSpPr>
        <p:spPr bwMode="white">
          <a:xfrm>
            <a:off x="617143" y="1345819"/>
            <a:ext cx="609441" cy="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55" name="Pi"/>
          <p:cNvSpPr/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/>
        </p:txBody>
      </p:sp>
      <p:cxnSp>
        <p:nvCxnSpPr>
          <p:cNvPr id="3145746" name="Straight Connector 13"/>
          <p:cNvCxnSpPr>
            <a:cxnSpLocks/>
          </p:cNvCxnSpPr>
          <p:nvPr/>
        </p:nvCxnSpPr>
        <p:spPr bwMode="white">
          <a:xfrm>
            <a:off x="617143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56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5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65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6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486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  <a:endParaRPr dirty="0"/>
          </a:p>
        </p:txBody>
      </p:sp>
      <p:sp>
        <p:nvSpPr>
          <p:cNvPr id="10486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1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/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2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3" name="Rectangle 20"/>
          <p:cNvSpPr/>
          <p:nvPr/>
        </p:nvSpPr>
        <p:spPr bwMode="ltGray">
          <a:xfrm>
            <a:off x="0" y="5638800"/>
            <a:ext cx="12188825" cy="1219200"/>
          </a:xfrm>
          <a:prstGeom prst="rect"/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cxnSp>
        <p:nvCxnSpPr>
          <p:cNvPr id="3145748" name="Straight Connector 21"/>
          <p:cNvCxnSpPr>
            <a:cxnSpLocks/>
          </p:cNvCxnSpPr>
          <p:nvPr/>
        </p:nvCxnSpPr>
        <p:spPr bwMode="white">
          <a:xfrm>
            <a:off x="11573293" y="5638800"/>
            <a:ext cx="0" cy="12192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84" name="Rectangle 15"/>
          <p:cNvSpPr/>
          <p:nvPr/>
        </p:nvSpPr>
        <p:spPr bwMode="black">
          <a:xfrm>
            <a:off x="0" y="5643132"/>
            <a:ext cx="1216152" cy="1214868"/>
          </a:xfrm>
          <a:prstGeom prst="rect"/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5" name="Pi"/>
          <p:cNvSpPr/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 anchorCtr="0" bIns="60949" compatLnSpc="1" lIns="121899" numCol="1" rIns="121899" tIns="60949" vert="horz" wrap="square">
            <a:prstTxWarp prst="textNoShape"/>
          </a:bodyPr>
          <a:p/>
        </p:txBody>
      </p:sp>
      <p:cxnSp>
        <p:nvCxnSpPr>
          <p:cNvPr id="3145749" name="Straight Connector 22"/>
          <p:cNvCxnSpPr>
            <a:cxnSpLocks/>
          </p:cNvCxnSpPr>
          <p:nvPr/>
        </p:nvCxnSpPr>
        <p:spPr bwMode="white">
          <a:xfrm>
            <a:off x="1216152" y="5638800"/>
            <a:ext cx="0" cy="12192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86" name="Rectangle 25"/>
          <p:cNvSpPr/>
          <p:nvPr/>
        </p:nvSpPr>
        <p:spPr bwMode="black">
          <a:xfrm>
            <a:off x="11579384" y="0"/>
            <a:ext cx="609441" cy="6096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7" name="Rectangle 26"/>
          <p:cNvSpPr/>
          <p:nvPr/>
        </p:nvSpPr>
        <p:spPr bwMode="gray">
          <a:xfrm>
            <a:off x="11274663" y="0"/>
            <a:ext cx="304721" cy="609600"/>
          </a:xfrm>
          <a:prstGeom prst="rect"/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8" name="Rectangle 27"/>
          <p:cNvSpPr/>
          <p:nvPr/>
        </p:nvSpPr>
        <p:spPr bwMode="gray">
          <a:xfrm>
            <a:off x="1218883" y="0"/>
            <a:ext cx="609441" cy="6096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89" name="Rectangle 28"/>
          <p:cNvSpPr/>
          <p:nvPr/>
        </p:nvSpPr>
        <p:spPr>
          <a:xfrm>
            <a:off x="-2" y="0"/>
            <a:ext cx="1218883" cy="609600"/>
          </a:xfrm>
          <a:prstGeom prst="rect"/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690" name="Rectangle 29"/>
          <p:cNvSpPr/>
          <p:nvPr/>
        </p:nvSpPr>
        <p:spPr bwMode="ltGray">
          <a:xfrm>
            <a:off x="0" y="0"/>
            <a:ext cx="12188825" cy="609600"/>
          </a:xfrm>
          <a:prstGeom prst="rect"/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cxnSp>
        <p:nvCxnSpPr>
          <p:cNvPr id="3145750" name="Straight Connector 30"/>
          <p:cNvCxnSpPr>
            <a:cxnSpLocks/>
          </p:cNvCxnSpPr>
          <p:nvPr/>
        </p:nvCxnSpPr>
        <p:spPr bwMode="white">
          <a:xfrm>
            <a:off x="11573293" y="0"/>
            <a:ext cx="0" cy="6096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1" name="Rectangle 31"/>
          <p:cNvSpPr/>
          <p:nvPr/>
        </p:nvSpPr>
        <p:spPr bwMode="black">
          <a:xfrm>
            <a:off x="0" y="0"/>
            <a:ext cx="1216152" cy="609600"/>
          </a:xfrm>
          <a:prstGeom prst="rect"/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cxnSp>
        <p:nvCxnSpPr>
          <p:cNvPr id="3145751" name="Straight Connector 32"/>
          <p:cNvCxnSpPr>
            <a:cxnSpLocks/>
          </p:cNvCxnSpPr>
          <p:nvPr/>
        </p:nvCxnSpPr>
        <p:spPr bwMode="white">
          <a:xfrm>
            <a:off x="1218884" y="0"/>
            <a:ext cx="0" cy="6096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baseline="0" b="0" cap="none"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9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indent="0" marL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t>4/19/2021</a:t>
            </a:fld>
            <a:endParaRPr dirty="0" lang="en-US"/>
          </a:p>
        </p:txBody>
      </p:sp>
      <p:sp>
        <p:nvSpPr>
          <p:cNvPr id="10486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dirty="0" lang="en-US"/>
          </a:p>
        </p:txBody>
      </p:sp>
      <p:sp>
        <p:nvSpPr>
          <p:cNvPr id="104869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98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9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baseline="0" sz="1800"/>
            </a:lvl6pPr>
            <a:lvl7pPr>
              <a:defRPr baseline="0" sz="1800"/>
            </a:lvl7pPr>
            <a:lvl8pPr>
              <a:defRPr baseline="0" sz="1800"/>
            </a:lvl8pPr>
            <a:lvl9pPr>
              <a:defRPr baseline="0"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7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70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704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indent="0" marL="0">
              <a:spcBef>
                <a:spcPts val="0"/>
              </a:spcBef>
              <a:buNone/>
              <a:defRPr baseline="0" b="0" cap="all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5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baseline="0" sz="1600"/>
            </a:lvl8pPr>
            <a:lvl9pPr>
              <a:defRPr baseline="0"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4870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indent="0" marL="0">
              <a:spcBef>
                <a:spcPts val="0"/>
              </a:spcBef>
              <a:buNone/>
              <a:defRPr baseline="0" b="0" cap="all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7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70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7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64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Blank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Rectangle 4"/>
          <p:cNvSpPr/>
          <p:nvPr/>
        </p:nvSpPr>
        <p:spPr bwMode="ltGray">
          <a:xfrm>
            <a:off x="626239" y="0"/>
            <a:ext cx="304721" cy="68580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40" name="Rectangle 5"/>
          <p:cNvSpPr/>
          <p:nvPr/>
        </p:nvSpPr>
        <p:spPr bwMode="gray">
          <a:xfrm>
            <a:off x="0" y="0"/>
            <a:ext cx="609441" cy="6858000"/>
          </a:xfrm>
          <a:prstGeom prst="rect"/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cxnSp>
        <p:nvCxnSpPr>
          <p:cNvPr id="3145743" name="Straight Connector 6"/>
          <p:cNvCxnSpPr>
            <a:cxnSpLocks/>
          </p:cNvCxnSpPr>
          <p:nvPr/>
        </p:nvCxnSpPr>
        <p:spPr bwMode="white">
          <a:xfrm>
            <a:off x="617143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41" name="Rectangle 7"/>
          <p:cNvSpPr/>
          <p:nvPr/>
        </p:nvSpPr>
        <p:spPr bwMode="gray">
          <a:xfrm>
            <a:off x="10969942" y="0"/>
            <a:ext cx="922621" cy="6858000"/>
          </a:xfrm>
          <a:prstGeom prst="rect"/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42" name="Rectangle 8"/>
          <p:cNvSpPr/>
          <p:nvPr/>
        </p:nvSpPr>
        <p:spPr bwMode="black">
          <a:xfrm>
            <a:off x="11892563" y="0"/>
            <a:ext cx="304721" cy="6858000"/>
          </a:xfrm>
          <a:prstGeom prst="rect"/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4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64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Rectangle 7"/>
          <p:cNvSpPr/>
          <p:nvPr/>
        </p:nvSpPr>
        <p:spPr bwMode="gray">
          <a:xfrm>
            <a:off x="621792" y="0"/>
            <a:ext cx="4147717" cy="6858000"/>
          </a:xfrm>
          <a:prstGeom prst="rect"/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01" name="Rectangle 8"/>
          <p:cNvSpPr/>
          <p:nvPr/>
        </p:nvSpPr>
        <p:spPr bwMode="ltGray">
          <a:xfrm>
            <a:off x="0" y="0"/>
            <a:ext cx="609441" cy="6858000"/>
          </a:xfrm>
          <a:prstGeom prst="rect"/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cxnSp>
        <p:nvCxnSpPr>
          <p:cNvPr id="3145734" name="Straight Connector 9"/>
          <p:cNvCxnSpPr>
            <a:cxnSpLocks/>
          </p:cNvCxnSpPr>
          <p:nvPr/>
        </p:nvCxnSpPr>
        <p:spPr bwMode="white">
          <a:xfrm>
            <a:off x="621792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02" name="Rectangle 10"/>
          <p:cNvSpPr/>
          <p:nvPr/>
        </p:nvSpPr>
        <p:spPr bwMode="gray">
          <a:xfrm>
            <a:off x="11884104" y="0"/>
            <a:ext cx="304721" cy="6858000"/>
          </a:xfrm>
          <a:prstGeom prst="rect"/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03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baseline="0" b="0" cap="all"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baseline="0" sz="1800"/>
            </a:lvl8pPr>
            <a:lvl9pPr>
              <a:defRPr baseline="0"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05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indent="0" marL="0">
              <a:buNone/>
              <a:defRPr sz="2000">
                <a:solidFill>
                  <a:schemeClr val="bg1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C6F8EA-316C-41DE-B9A4-EDCC3A85ED9A}" type="datetimeFigureOut">
              <a:rPr lang="en-US"/>
              <a:t>4/19/2021</a:t>
            </a:fld>
          </a:p>
        </p:txBody>
      </p:sp>
      <p:sp>
        <p:nvSpPr>
          <p:cNvPr id="10486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dirty="0" lang="en-US"/>
              <a:t>Add a footer</a:t>
            </a:r>
            <a:endParaRPr dirty="0"/>
          </a:p>
        </p:txBody>
      </p:sp>
      <p:sp>
        <p:nvSpPr>
          <p:cNvPr id="10486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C1BBB0-96F0-4077-A278-0F3FB5C104D3}" type="slidenum"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Rectangle 10"/>
          <p:cNvSpPr/>
          <p:nvPr/>
        </p:nvSpPr>
        <p:spPr bwMode="gray">
          <a:xfrm>
            <a:off x="0" y="0"/>
            <a:ext cx="609441" cy="6858000"/>
          </a:xfrm>
          <a:prstGeom prst="rect"/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67" name="Rectangle 7"/>
          <p:cNvSpPr/>
          <p:nvPr/>
        </p:nvSpPr>
        <p:spPr bwMode="black">
          <a:xfrm>
            <a:off x="11884104" y="0"/>
            <a:ext cx="304721" cy="6858000"/>
          </a:xfrm>
          <a:prstGeom prst="rect"/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68" name="Rectangle 8"/>
          <p:cNvSpPr/>
          <p:nvPr/>
        </p:nvSpPr>
        <p:spPr bwMode="ltGray">
          <a:xfrm>
            <a:off x="4875530" y="0"/>
            <a:ext cx="7017034" cy="6858000"/>
          </a:xfrm>
          <a:prstGeom prst="rect"/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669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baseline="0" b="0" cap="all" sz="28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70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indent="0" marL="0">
              <a:buNone/>
              <a:defRPr baseline="0" sz="2800">
                <a:solidFill>
                  <a:schemeClr val="tx2"/>
                </a:solidFill>
              </a:defRPr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1048671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indent="0" marL="0">
              <a:buNone/>
              <a:defRPr sz="2000">
                <a:solidFill>
                  <a:schemeClr val="tx1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t>4/19/2021</a:t>
            </a:fld>
            <a:endParaRPr dirty="0" lang="en-US"/>
          </a:p>
        </p:txBody>
      </p:sp>
      <p:sp>
        <p:nvSpPr>
          <p:cNvPr id="104867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dirty="0" lang="en-US"/>
          </a:p>
        </p:txBody>
      </p:sp>
      <p:sp>
        <p:nvSpPr>
          <p:cNvPr id="104867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cxnSp>
        <p:nvCxnSpPr>
          <p:cNvPr id="3145747" name="Straight Connector 9"/>
          <p:cNvCxnSpPr>
            <a:cxnSpLocks/>
          </p:cNvCxnSpPr>
          <p:nvPr/>
        </p:nvCxnSpPr>
        <p:spPr bwMode="white">
          <a:xfrm>
            <a:off x="11879867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 bwMode="gray">
          <a:xfrm>
            <a:off x="11884104" y="0"/>
            <a:ext cx="304721" cy="6858000"/>
          </a:xfrm>
          <a:prstGeom prst="rect"/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 lvl="0"/>
          </a:p>
        </p:txBody>
      </p:sp>
      <p:sp>
        <p:nvSpPr>
          <p:cNvPr id="1048577" name="Rectangle 7"/>
          <p:cNvSpPr/>
          <p:nvPr/>
        </p:nvSpPr>
        <p:spPr bwMode="ltGray">
          <a:xfrm>
            <a:off x="617143" y="0"/>
            <a:ext cx="609441" cy="685800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78" name="Rectangle 8"/>
          <p:cNvSpPr/>
          <p:nvPr/>
        </p:nvSpPr>
        <p:spPr bwMode="gray">
          <a:xfrm>
            <a:off x="0" y="0"/>
            <a:ext cx="609441" cy="6858000"/>
          </a:xfrm>
          <a:prstGeom prst="rect"/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60949" lIns="121899" rIns="121899" rtlCol="0" tIns="60949"/>
          <a:p>
            <a:pPr algn="ctr"/>
          </a:p>
        </p:txBody>
      </p:sp>
      <p:sp>
        <p:nvSpPr>
          <p:cNvPr id="1048579" name="Rectangle 12"/>
          <p:cNvSpPr/>
          <p:nvPr/>
        </p:nvSpPr>
        <p:spPr bwMode="black">
          <a:xfrm>
            <a:off x="617143" y="736219"/>
            <a:ext cx="609441" cy="609600"/>
          </a:xfrm>
          <a:prstGeom prst="rect"/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cxnSp>
        <p:nvCxnSpPr>
          <p:cNvPr id="3145728" name="Straight Connector 13"/>
          <p:cNvCxnSpPr>
            <a:cxnSpLocks/>
          </p:cNvCxnSpPr>
          <p:nvPr/>
        </p:nvCxnSpPr>
        <p:spPr bwMode="white">
          <a:xfrm>
            <a:off x="617143" y="736219"/>
            <a:ext cx="609441" cy="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29" name="Straight Connector 14"/>
          <p:cNvCxnSpPr>
            <a:cxnSpLocks/>
          </p:cNvCxnSpPr>
          <p:nvPr/>
        </p:nvCxnSpPr>
        <p:spPr bwMode="white">
          <a:xfrm>
            <a:off x="617143" y="1345819"/>
            <a:ext cx="609441" cy="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0" name="Pi"/>
          <p:cNvSpPr/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/>
        </p:txBody>
      </p:sp>
      <p:cxnSp>
        <p:nvCxnSpPr>
          <p:cNvPr id="3145730" name="Straight Connector 15"/>
          <p:cNvCxnSpPr>
            <a:cxnSpLocks/>
          </p:cNvCxnSpPr>
          <p:nvPr/>
        </p:nvCxnSpPr>
        <p:spPr bwMode="white">
          <a:xfrm>
            <a:off x="617143" y="0"/>
            <a:ext cx="0" cy="6858000"/>
          </a:xfrm>
          <a:prstGeom prst="line"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1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/>
        </p:spPr>
        <p:txBody>
          <a:bodyPr anchor="b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82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baseline="0" cap="all" sz="120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t>4/19/2021</a:t>
            </a:fld>
            <a:endParaRPr dirty="0"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baseline="0" cap="all"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dirty="0"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baseline="0" cap="all" sz="120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46888" latinLnBrk="0" marL="246888" rtl="0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46888" latinLnBrk="0" marL="612648" rtl="0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46888" latinLnBrk="0" marL="978408" rtl="0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46888" latinLnBrk="0" marL="1344168" rtl="0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46888" latinLnBrk="0" marL="1709928" rtl="0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46888" latinLnBrk="0" marL="2075688" rtl="0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46888" latinLnBrk="0" marL="2441448" rtl="0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46888" latinLnBrk="0" marL="2807208" rtl="0">
        <a:lnSpc>
          <a:spcPct val="90000"/>
        </a:lnSpc>
        <a:spcBef>
          <a:spcPts val="600"/>
        </a:spcBef>
        <a:buFont typeface="Euphemia" pitchFamily="34" charset="0"/>
        <a:buChar char="–"/>
        <a:defRPr baseline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46888" latinLnBrk="0" marL="3172968" rtl="0">
        <a:lnSpc>
          <a:spcPct val="90000"/>
        </a:lnSpc>
        <a:spcBef>
          <a:spcPts val="600"/>
        </a:spcBef>
        <a:buFont typeface="Euphemia" pitchFamily="34" charset="0"/>
        <a:buChar char="›"/>
        <a:defRPr baseline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ctrTitle"/>
          </p:nvPr>
        </p:nvSpPr>
        <p:spPr>
          <a:xfrm>
            <a:off x="2428669" y="116632"/>
            <a:ext cx="8329031" cy="2680127"/>
          </a:xfrm>
        </p:spPr>
        <p:txBody>
          <a:bodyPr/>
          <a:p>
            <a:pPr algn="ctr"/>
            <a:r>
              <a:rPr dirty="0" sz="3600" lang="en-US">
                <a:solidFill>
                  <a:srgbClr val="FF0000"/>
                </a:solidFill>
                <a:latin typeface="Algerian" panose="04020705040A02060702" pitchFamily="82" charset="0"/>
              </a:rPr>
              <a:t>UNIT VIII</a:t>
            </a:r>
            <a:br>
              <a:rPr dirty="0" sz="3600" lang="en-US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dirty="0" sz="3600" lang="en-US">
                <a:solidFill>
                  <a:srgbClr val="002060"/>
                </a:solidFill>
                <a:latin typeface="Algerian" panose="04020705040A02060702" pitchFamily="82" charset="0"/>
              </a:rPr>
              <a:t>GRAMMAR</a:t>
            </a:r>
            <a:br>
              <a:rPr dirty="0" sz="7200" lang="en-US">
                <a:solidFill>
                  <a:srgbClr val="FF0000"/>
                </a:solidFill>
                <a:latin typeface="Algerian" panose="04020705040A02060702" pitchFamily="82" charset="0"/>
              </a:rPr>
            </a:br>
            <a:br>
              <a:rPr dirty="0" lang="en-US"/>
            </a:br>
            <a:r>
              <a:rPr b="1" dirty="0" sz="4000" lang="en-US">
                <a:solidFill>
                  <a:srgbClr val="7030A0"/>
                </a:solidFill>
                <a:latin typeface="Arial Black" panose="020B0A04020102020204" pitchFamily="34" charset="0"/>
              </a:rPr>
              <a:t>ACTIVE AND PASSIVE VOICE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just"/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Imperative sentences express a request, a command, a proposal or an advice.</a:t>
            </a:r>
          </a:p>
          <a:p>
            <a:pPr algn="just"/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Subject is missing here.</a:t>
            </a:r>
          </a:p>
          <a:p>
            <a:pPr algn="just"/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imperative sentence in </a:t>
            </a:r>
            <a:r>
              <a:rPr b="1" dirty="0" sz="2400" lang="en-I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Voice</a:t>
            </a: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</a:p>
          <a:p>
            <a:pPr algn="just" indent="0" marL="0">
              <a:buNone/>
            </a:pP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V+ O + ….	(</a:t>
            </a:r>
            <a:r>
              <a:rPr dirty="0" sz="2400" lang="en-IN" err="1">
                <a:latin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 Open the window.)</a:t>
            </a:r>
          </a:p>
          <a:p>
            <a:pPr algn="just"/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imperative sentence in </a:t>
            </a:r>
            <a:r>
              <a:rPr b="1" dirty="0" sz="2400" lang="en-I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Voice</a:t>
            </a: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</a:p>
          <a:p>
            <a:pPr algn="just" indent="0" marL="0">
              <a:buNone/>
            </a:pP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Let + O + be + Ven + … </a:t>
            </a:r>
          </a:p>
          <a:p>
            <a:pPr algn="just" indent="0" marL="0">
              <a:buNone/>
            </a:pP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dirty="0" sz="2400" lang="en-IN" err="1">
                <a:latin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Let the window be opened)</a:t>
            </a:r>
          </a:p>
          <a:p>
            <a:pPr algn="just"/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expression such as requested to / ordered to/ suggested to/ advised to etc. may be used in Passive Voice.</a:t>
            </a:r>
          </a:p>
          <a:p>
            <a:pPr algn="just"/>
            <a:r>
              <a:rPr dirty="0" sz="2400" lang="en-IN" err="1">
                <a:latin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indent="0" marL="0">
              <a:buNone/>
            </a:pP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Open the window. (active)</a:t>
            </a:r>
          </a:p>
          <a:p>
            <a:pPr algn="just" indent="0" marL="0">
              <a:buNone/>
            </a:pPr>
            <a:r>
              <a:rPr dirty="0" sz="24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       	You are requested to open the window. (Passive)</a:t>
            </a:r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738" y="1828800"/>
            <a:ext cx="3507506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Imperative Sentences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738" y="1828800"/>
            <a:ext cx="3507506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Imperative Sentences</a:t>
            </a:r>
          </a:p>
        </p:txBody>
      </p:sp>
      <p:graphicFrame>
        <p:nvGraphicFramePr>
          <p:cNvPr id="4194308" name="Table 6"/>
          <p:cNvGraphicFramePr>
            <a:graphicFrameLocks noGrp="1"/>
          </p:cNvGraphicFramePr>
          <p:nvPr/>
        </p:nvGraphicFramePr>
        <p:xfrm>
          <a:off x="4942284" y="764704"/>
          <a:ext cx="6912768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48072"/>
                <a:gridCol w="2808312"/>
                <a:gridCol w="3456384"/>
              </a:tblGrid>
              <a:tr h="370840">
                <a:tc gridSpan="3"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Examples: Imperative Sentences</a:t>
                      </a:r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 No.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Voice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Voice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738" y="1828800"/>
            <a:ext cx="3507506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Interrogative  Sentences</a:t>
            </a:r>
          </a:p>
        </p:txBody>
      </p:sp>
      <p:graphicFrame>
        <p:nvGraphicFramePr>
          <p:cNvPr id="4194309" name="Table 6"/>
          <p:cNvGraphicFramePr>
            <a:graphicFrameLocks noGrp="1"/>
          </p:cNvGraphicFramePr>
          <p:nvPr/>
        </p:nvGraphicFramePr>
        <p:xfrm>
          <a:off x="4942284" y="764704"/>
          <a:ext cx="6912768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48072"/>
                <a:gridCol w="2808312"/>
                <a:gridCol w="3456384"/>
              </a:tblGrid>
              <a:tr h="370840">
                <a:tc gridSpan="3"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Examples: Imperative Sentences</a:t>
                      </a:r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 No.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Voice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Voice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extBox 4"/>
          <p:cNvSpPr txBox="1"/>
          <p:nvPr/>
        </p:nvSpPr>
        <p:spPr>
          <a:xfrm>
            <a:off x="3646140" y="3212976"/>
            <a:ext cx="6192688" cy="1107996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6600" lang="en-IN">
                <a:solidFill>
                  <a:srgbClr val="C0000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6000" lang="en-US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VOICE</a:t>
            </a:r>
          </a:p>
        </p:txBody>
      </p:sp>
      <p:sp>
        <p:nvSpPr>
          <p:cNvPr id="1048610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p>
            <a:r>
              <a:rPr dirty="0" lang="en-US"/>
              <a:t>Definition</a:t>
            </a:r>
          </a:p>
          <a:p>
            <a:r>
              <a:rPr dirty="0" lang="en-US"/>
              <a:t>Types</a:t>
            </a:r>
          </a:p>
        </p:txBody>
      </p:sp>
      <p:sp>
        <p:nvSpPr>
          <p:cNvPr id="1048611" name="TextBox 5"/>
          <p:cNvSpPr txBox="1"/>
          <p:nvPr/>
        </p:nvSpPr>
        <p:spPr>
          <a:xfrm>
            <a:off x="5230316" y="411026"/>
            <a:ext cx="6048672" cy="3307080"/>
          </a:xfrm>
          <a:prstGeom prst="rect"/>
          <a:noFill/>
        </p:spPr>
        <p:txBody>
          <a:bodyPr wrap="square">
            <a:spAutoFit/>
          </a:bodyPr>
          <a:p>
            <a:pPr algn="just" indent="457200">
              <a:lnSpc>
                <a:spcPct val="115000"/>
              </a:lnSpc>
              <a:spcAft>
                <a:spcPts val="1000"/>
              </a:spcAft>
            </a:pPr>
            <a:r>
              <a:rPr dirty="0" lang="en-US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Voice defines the relationship between the ‘action’ (Verb) and the ‘doer’ (Subject) of the action. </a:t>
            </a:r>
          </a:p>
          <a:p>
            <a:pPr algn="just" indent="457200">
              <a:lnSpc>
                <a:spcPct val="115000"/>
              </a:lnSpc>
              <a:spcAft>
                <a:spcPts val="1000"/>
              </a:spcAft>
            </a:pPr>
            <a:r>
              <a:rPr dirty="0" lang="en-US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two kinds of voice. They are – </a:t>
            </a:r>
          </a:p>
          <a:p>
            <a:pPr algn="just" indent="-285750" marL="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dirty="0" lang="en-US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 voice </a:t>
            </a:r>
          </a:p>
          <a:p>
            <a:pPr algn="just" indent="-285750" marL="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dirty="0" lang="en-US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Passive Voice.</a:t>
            </a:r>
          </a:p>
          <a:p>
            <a:pPr algn="just" indent="-285750" marL="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dirty="0" lang="en-US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 indent="-285750" marL="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dirty="0" sz="1800" lang="en-US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dirty="0" sz="1800" lang="en-IN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1048612" name="Rectangle: Rounded Corners 9"/>
          <p:cNvSpPr/>
          <p:nvPr/>
        </p:nvSpPr>
        <p:spPr>
          <a:xfrm>
            <a:off x="5734372" y="4430750"/>
            <a:ext cx="2376264" cy="1008112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IN">
                <a:solidFill>
                  <a:srgbClr val="C00000"/>
                </a:solidFill>
              </a:rPr>
              <a:t>Active Voice</a:t>
            </a:r>
          </a:p>
        </p:txBody>
      </p:sp>
      <p:sp>
        <p:nvSpPr>
          <p:cNvPr id="1048613" name="Rectangle: Rounded Corners 10"/>
          <p:cNvSpPr/>
          <p:nvPr/>
        </p:nvSpPr>
        <p:spPr>
          <a:xfrm>
            <a:off x="8738321" y="4430750"/>
            <a:ext cx="2376264" cy="1008112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IN">
                <a:solidFill>
                  <a:srgbClr val="C00000"/>
                </a:solidFill>
              </a:rPr>
              <a:t>Passive Voice</a:t>
            </a:r>
          </a:p>
        </p:txBody>
      </p:sp>
      <p:sp>
        <p:nvSpPr>
          <p:cNvPr id="1048614" name="Rectangle: Rounded Corners 11"/>
          <p:cNvSpPr/>
          <p:nvPr/>
        </p:nvSpPr>
        <p:spPr>
          <a:xfrm>
            <a:off x="7089485" y="2420888"/>
            <a:ext cx="2376264" cy="1008112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IN">
                <a:solidFill>
                  <a:srgbClr val="C00000"/>
                </a:solidFill>
              </a:rPr>
              <a:t>Voice</a:t>
            </a:r>
          </a:p>
        </p:txBody>
      </p:sp>
      <p:cxnSp>
        <p:nvCxnSpPr>
          <p:cNvPr id="3145735" name="Straight Connector 13"/>
          <p:cNvCxnSpPr>
            <a:cxnSpLocks/>
          </p:cNvCxnSpPr>
          <p:nvPr/>
        </p:nvCxnSpPr>
        <p:spPr>
          <a:xfrm>
            <a:off x="8277617" y="3543726"/>
            <a:ext cx="0" cy="456774"/>
          </a:xfrm>
          <a:prstGeom prst="line"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6" name="Straight Connector 15"/>
          <p:cNvCxnSpPr>
            <a:cxnSpLocks/>
          </p:cNvCxnSpPr>
          <p:nvPr/>
        </p:nvCxnSpPr>
        <p:spPr>
          <a:xfrm>
            <a:off x="7089485" y="4000500"/>
            <a:ext cx="2376264" cy="0"/>
          </a:xfrm>
          <a:prstGeom prst="line"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7" name="Straight Connector 17"/>
          <p:cNvCxnSpPr>
            <a:cxnSpLocks/>
          </p:cNvCxnSpPr>
          <p:nvPr/>
        </p:nvCxnSpPr>
        <p:spPr>
          <a:xfrm>
            <a:off x="7089485" y="4000500"/>
            <a:ext cx="0" cy="292596"/>
          </a:xfrm>
          <a:prstGeom prst="line"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Straight Connector 18"/>
          <p:cNvCxnSpPr>
            <a:cxnSpLocks/>
          </p:cNvCxnSpPr>
          <p:nvPr/>
        </p:nvCxnSpPr>
        <p:spPr>
          <a:xfrm>
            <a:off x="9478788" y="4005064"/>
            <a:ext cx="0" cy="292596"/>
          </a:xfrm>
          <a:prstGeom prst="line"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verb is in the ‘active voice’ when its form shows that subject does something. </a:t>
            </a:r>
          </a:p>
          <a:p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endParaRPr dirty="0" sz="2000"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Rama		helps		Hari.</a:t>
            </a:r>
          </a:p>
          <a:p>
            <a:pPr indent="0" lvl="1" marL="365760">
              <a:buNone/>
            </a:pP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indent="0" lvl="1" marL="36576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b="1" dirty="0" sz="2000" lang="en-US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b="1" dirty="0" sz="2000" lang="en-US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b="1"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b="1" dirty="0" sz="2000" lang="en-US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indent="0" lvl="1" marL="365760">
              <a:buNone/>
            </a:pPr>
            <a:endParaRPr dirty="0" sz="2000" lang="en-US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above example, the subject (Rama) is doing something (Help) to the object (Hari).</a:t>
            </a:r>
          </a:p>
          <a:p>
            <a:pPr indent="0" lvl="1" marL="365760">
              <a:buNone/>
            </a:pPr>
            <a:endParaRPr dirty="0" sz="2000"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another words, action</a:t>
            </a: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done by the subject transfers on the object.</a:t>
            </a: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dirty="0" sz="200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16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Voice</a:t>
            </a:r>
          </a:p>
        </p:txBody>
      </p:sp>
      <p:sp>
        <p:nvSpPr>
          <p:cNvPr id="1048617" name="Arrow: Curved Down 4"/>
          <p:cNvSpPr/>
          <p:nvPr/>
        </p:nvSpPr>
        <p:spPr>
          <a:xfrm>
            <a:off x="6262020" y="1765405"/>
            <a:ext cx="2016224" cy="648072"/>
          </a:xfrm>
          <a:prstGeom prst="curvedDownArrow"/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48618" name="Arrow: Curved Up 5"/>
          <p:cNvSpPr/>
          <p:nvPr/>
        </p:nvSpPr>
        <p:spPr>
          <a:xfrm>
            <a:off x="8310312" y="2975734"/>
            <a:ext cx="1800200" cy="504056"/>
          </a:xfrm>
          <a:prstGeom prst="curvedUpArrow"/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dirty="0" sz="1800" lang="en-US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 verb is in the ‘passive voice’ when its form shows that something is done to subject. </a:t>
            </a:r>
            <a:endParaRPr dirty="0" sz="1800" lang="en-IN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endParaRPr dirty="0" sz="2000"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Hari		is helped		by Rama.</a:t>
            </a:r>
          </a:p>
          <a:p>
            <a:pPr indent="0" lvl="1" marL="36576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b="1" dirty="0" sz="2000" lang="en-US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b="1" dirty="0" sz="2000" lang="en-US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b="1"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b="1" dirty="0" sz="2000" lang="en-US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indent="0" lvl="1" marL="365760">
              <a:buNone/>
            </a:pPr>
            <a:endParaRPr dirty="0" sz="2000" lang="en-US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endParaRPr dirty="0" sz="2000" lang="en-US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lvl="1" marL="36576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above example, the subject (Hari) is receiving something (Help) from the object (Rama).</a:t>
            </a:r>
          </a:p>
          <a:p>
            <a:pPr indent="0" lvl="1" marL="365760">
              <a:buNone/>
            </a:pPr>
            <a:endParaRPr dirty="0" sz="2000"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0">
              <a:buNone/>
            </a:pPr>
            <a:r>
              <a:rPr dirty="0" sz="2000"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 sz="2000"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dirty="0" sz="200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0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Voice</a:t>
            </a:r>
          </a:p>
        </p:txBody>
      </p:sp>
      <p:sp>
        <p:nvSpPr>
          <p:cNvPr id="1048621" name="Arrow: Curved Up 1"/>
          <p:cNvSpPr/>
          <p:nvPr/>
        </p:nvSpPr>
        <p:spPr>
          <a:xfrm rot="10570334">
            <a:off x="6598468" y="1916832"/>
            <a:ext cx="1512168" cy="648072"/>
          </a:xfrm>
          <a:prstGeom prst="curvedUpArrow"/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48622" name="Arrow: Curved Down 6"/>
          <p:cNvSpPr/>
          <p:nvPr/>
        </p:nvSpPr>
        <p:spPr>
          <a:xfrm rot="10800000">
            <a:off x="8470676" y="3291141"/>
            <a:ext cx="1512169" cy="709359"/>
          </a:xfrm>
          <a:prstGeom prst="curvedDownArrow"/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 indent="0" marL="0">
              <a:buNone/>
            </a:pPr>
            <a:r>
              <a:rPr dirty="0" lang="en-IN">
                <a:solidFill>
                  <a:srgbClr val="002060"/>
                </a:solidFill>
              </a:rPr>
              <a:t>Passive Voice</a:t>
            </a:r>
          </a:p>
          <a:p>
            <a:pPr indent="0" marL="0">
              <a:buNone/>
            </a:pPr>
            <a:endParaRPr dirty="0" lang="en-IN"/>
          </a:p>
          <a:p>
            <a:pPr indent="0" marL="0">
              <a:buNone/>
            </a:pPr>
            <a:r>
              <a:rPr dirty="0" lang="en-IN"/>
              <a:t>	</a:t>
            </a:r>
            <a:r>
              <a:rPr dirty="0" lang="en-IN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				Ven</a:t>
            </a:r>
          </a:p>
          <a:p>
            <a:pPr indent="0" marL="0">
              <a:buNone/>
            </a:pPr>
            <a:endParaRPr dirty="0" lang="en-IN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Verb Forms</a:t>
            </a:r>
          </a:p>
        </p:txBody>
      </p:sp>
      <p:cxnSp>
        <p:nvCxnSpPr>
          <p:cNvPr id="3145739" name="Straight Connector 9"/>
          <p:cNvCxnSpPr>
            <a:cxnSpLocks/>
          </p:cNvCxnSpPr>
          <p:nvPr/>
        </p:nvCxnSpPr>
        <p:spPr>
          <a:xfrm>
            <a:off x="6454452" y="1268760"/>
            <a:ext cx="3672408" cy="0"/>
          </a:xfrm>
          <a:prstGeom prst="line"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0" name="Straight Connector 11"/>
          <p:cNvCxnSpPr>
            <a:cxnSpLocks/>
          </p:cNvCxnSpPr>
          <p:nvPr/>
        </p:nvCxnSpPr>
        <p:spPr>
          <a:xfrm>
            <a:off x="6454452" y="1268760"/>
            <a:ext cx="0" cy="360040"/>
          </a:xfrm>
          <a:prstGeom prst="line"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Straight Connector 12"/>
          <p:cNvCxnSpPr>
            <a:cxnSpLocks/>
          </p:cNvCxnSpPr>
          <p:nvPr/>
        </p:nvCxnSpPr>
        <p:spPr>
          <a:xfrm>
            <a:off x="10126860" y="1268760"/>
            <a:ext cx="0" cy="360040"/>
          </a:xfrm>
          <a:prstGeom prst="line"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Straight Connector 13"/>
          <p:cNvCxnSpPr>
            <a:cxnSpLocks/>
          </p:cNvCxnSpPr>
          <p:nvPr/>
        </p:nvCxnSpPr>
        <p:spPr>
          <a:xfrm>
            <a:off x="8326660" y="908720"/>
            <a:ext cx="0" cy="360040"/>
          </a:xfrm>
          <a:prstGeom prst="line"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94304" name="Table 15"/>
          <p:cNvGraphicFramePr>
            <a:graphicFrameLocks noGrp="1"/>
          </p:cNvGraphicFramePr>
          <p:nvPr/>
        </p:nvGraphicFramePr>
        <p:xfrm>
          <a:off x="5014291" y="2147099"/>
          <a:ext cx="6840757" cy="4632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82192"/>
                <a:gridCol w="2765413"/>
                <a:gridCol w="3493152"/>
              </a:tblGrid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 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Verb: Active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Verb: Passive (to be + Ven)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Tense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V/ </a:t>
                      </a:r>
                      <a:r>
                        <a:rPr dirty="0" sz="2000" lang="en-IN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Ves</a:t>
                      </a:r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is/are Ving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have/has Ven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 u="sng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           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Is/ are      +      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Is/ are + being + 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Have/ has 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been </a:t>
                      </a:r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Tense</a:t>
                      </a:r>
                    </a:p>
                    <a:p>
                      <a:r>
                        <a:rPr dirty="0" sz="2000" lang="en-IN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Ved</a:t>
                      </a:r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was/were Ving 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 Ven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 u="sng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           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Was/ were   +  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Was/were + being 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 + 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been</a:t>
                      </a:r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+   Ven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Future Tense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Will/ shall V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 be/ shall be Ving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Will/shall + have+ Ven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 u="sng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           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Will/ shall be  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 be/ shall be + being 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Will/ shall+ </a:t>
                      </a:r>
                      <a:r>
                        <a:rPr dirty="0" sz="2000" lang="en-IN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 been </a:t>
                      </a:r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Ven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Verb Forms</a:t>
            </a:r>
          </a:p>
        </p:txBody>
      </p:sp>
      <p:graphicFrame>
        <p:nvGraphicFramePr>
          <p:cNvPr id="4194305" name="Table 15"/>
          <p:cNvGraphicFramePr>
            <a:graphicFrameLocks noGrp="1"/>
          </p:cNvGraphicFramePr>
          <p:nvPr/>
        </p:nvGraphicFramePr>
        <p:xfrm>
          <a:off x="5014291" y="188640"/>
          <a:ext cx="6840757" cy="2621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82192"/>
                <a:gridCol w="2765413"/>
                <a:gridCol w="3493152"/>
              </a:tblGrid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 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Verb: Active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Verb: Passive (to be + Ven)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Modal Auxiliary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Can/ Could             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May/ Might          + V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Must/ </a:t>
                      </a:r>
                      <a:r>
                        <a:rPr dirty="0" sz="2000" lang="en-IN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Shoud</a:t>
                      </a:r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Etc.</a:t>
                      </a:r>
                      <a:endParaRPr dirty="0" sz="2000" lang="en-IN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r>
                        <a:rPr dirty="0" sz="2000" lang="en-IN" u="sng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           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Can/ Could             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May/ Might          + be + Ven</a:t>
                      </a: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Must/ </a:t>
                      </a:r>
                      <a:r>
                        <a:rPr dirty="0" sz="2000" lang="en-IN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Shoud</a:t>
                      </a:r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Etc.</a:t>
                      </a:r>
                      <a:endParaRPr dirty="0" sz="2000" lang="en-IN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dirty="0" sz="2000" lang="en-IN" u="sng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</a:tbl>
          </a:graphicData>
        </a:graphic>
      </p:graphicFrame>
      <p:sp>
        <p:nvSpPr>
          <p:cNvPr id="1048626" name="Right Brace 5"/>
          <p:cNvSpPr/>
          <p:nvPr/>
        </p:nvSpPr>
        <p:spPr>
          <a:xfrm>
            <a:off x="6958508" y="1556792"/>
            <a:ext cx="504056" cy="1080120"/>
          </a:xfrm>
          <a:prstGeom prst="rightBrace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 rtlCol="0"/>
          <a:p>
            <a:pPr algn="ctr"/>
            <a:endParaRPr lang="en-IN"/>
          </a:p>
        </p:txBody>
      </p:sp>
      <p:sp>
        <p:nvSpPr>
          <p:cNvPr id="1048627" name="Right Brace 15"/>
          <p:cNvSpPr/>
          <p:nvPr/>
        </p:nvSpPr>
        <p:spPr>
          <a:xfrm>
            <a:off x="9694812" y="1484784"/>
            <a:ext cx="504056" cy="1080120"/>
          </a:xfrm>
          <a:prstGeom prst="rightBrace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 rtlCol="0"/>
          <a:p>
            <a:pPr algn="ctr"/>
            <a:endParaRPr lang="en-I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5180250" y="482600"/>
            <a:ext cx="6746809" cy="5689600"/>
          </a:xfrm>
        </p:spPr>
        <p:txBody>
          <a:bodyPr>
            <a:normAutofit/>
          </a:bodyPr>
          <a:p>
            <a:pPr algn="just"/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Following are important points to remember while transforming a sentence from active to passive and vice-versa.</a:t>
            </a:r>
          </a:p>
          <a:p>
            <a:pPr algn="just" indent="-457200" marL="457200">
              <a:buFont typeface="+mj-lt"/>
              <a:buAutoNum type="arabicPeriod"/>
            </a:pPr>
            <a:r>
              <a:rPr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no change in </a:t>
            </a:r>
            <a:r>
              <a:rPr b="1"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	1.	Rama	</a:t>
            </a:r>
            <a:r>
              <a:rPr dirty="0" sz="200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eats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a mango. (Active)</a:t>
            </a:r>
          </a:p>
          <a:p>
            <a:pPr algn="just"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		       </a:t>
            </a:r>
            <a:r>
              <a:rPr dirty="0" sz="2000" lang="en-I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Tense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			2.	A mango </a:t>
            </a:r>
            <a:r>
              <a:rPr dirty="0" sz="200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is eaten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by Rama</a:t>
            </a:r>
          </a:p>
          <a:p>
            <a:pPr algn="just"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		       </a:t>
            </a:r>
            <a:r>
              <a:rPr dirty="0" sz="2000" lang="en-I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Tense</a:t>
            </a:r>
          </a:p>
          <a:p>
            <a:pPr algn="just" indent="0" marL="0">
              <a:buNone/>
            </a:pPr>
            <a:r>
              <a:rPr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There is no change in </a:t>
            </a:r>
            <a:r>
              <a:rPr b="1"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indent="0" marL="0">
              <a:buNone/>
            </a:pPr>
            <a:r>
              <a:rPr dirty="0" sz="18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In the above example no. 1, The subject (Rama) is eating a mango.</a:t>
            </a:r>
          </a:p>
          <a:p>
            <a:pPr algn="just" indent="0" marL="0">
              <a:buNone/>
            </a:pPr>
            <a:r>
              <a:rPr dirty="0" sz="18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In the above example no. 2, The subject (A mango) is eaten by Rama, i.e. Rama eats a mango.</a:t>
            </a:r>
          </a:p>
          <a:p>
            <a:pPr algn="just" indent="0" marL="0">
              <a:buNone/>
            </a:pPr>
            <a:r>
              <a:rPr dirty="0" sz="2000" lang="en-IN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There is change only in verb form.</a:t>
            </a:r>
          </a:p>
          <a:p>
            <a:pPr algn="just"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In example no. 1, the Verb is in 	V form.</a:t>
            </a:r>
          </a:p>
          <a:p>
            <a:pPr algn="just"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In example no. 2, the Verb is in	</a:t>
            </a:r>
            <a:r>
              <a:rPr dirty="0" sz="2000" lang="en-IN" err="1">
                <a:latin typeface="Times New Roman" panose="02020603050405020304" pitchFamily="18" charset="0"/>
                <a:cs typeface="Times New Roman" panose="02020603050405020304" pitchFamily="18" charset="0"/>
              </a:rPr>
              <a:t>Tobe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+ Ven form.</a:t>
            </a:r>
          </a:p>
        </p:txBody>
      </p:sp>
      <p:sp>
        <p:nvSpPr>
          <p:cNvPr id="1048629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 to remember:</a:t>
            </a:r>
          </a:p>
        </p:txBody>
      </p:sp>
      <p:sp>
        <p:nvSpPr>
          <p:cNvPr id="1048630" name="Arrow: Down 5"/>
          <p:cNvSpPr/>
          <p:nvPr/>
        </p:nvSpPr>
        <p:spPr>
          <a:xfrm>
            <a:off x="9118748" y="1988840"/>
            <a:ext cx="72008" cy="216024"/>
          </a:xfrm>
          <a:prstGeom prst="down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/>
          </a:p>
        </p:txBody>
      </p:sp>
      <p:sp>
        <p:nvSpPr>
          <p:cNvPr id="1048631" name="Arrow: Down 6"/>
          <p:cNvSpPr/>
          <p:nvPr/>
        </p:nvSpPr>
        <p:spPr>
          <a:xfrm>
            <a:off x="9262764" y="2708920"/>
            <a:ext cx="72008" cy="216024"/>
          </a:xfrm>
          <a:prstGeom prst="down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I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6" name="Table 6"/>
          <p:cNvGraphicFramePr>
            <a:graphicFrameLocks noGrp="1"/>
          </p:cNvGraphicFramePr>
          <p:nvPr>
            <p:ph idx="1"/>
          </p:nvPr>
        </p:nvGraphicFramePr>
        <p:xfrm>
          <a:off x="5180013" y="482600"/>
          <a:ext cx="6098976" cy="489061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9488"/>
                <a:gridCol w="3049488"/>
              </a:tblGrid>
              <a:tr h="543402">
                <a:tc gridSpan="2"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 Pronoun</a:t>
                      </a:r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Voice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Voice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Him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</a:t>
                      </a:r>
                    </a:p>
                  </a:txBody>
                </a:tc>
              </a:tr>
              <a:tr h="543402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Them 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in personal pronoun: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738" y="1828800"/>
            <a:ext cx="3507506" cy="4343400"/>
          </a:xfrm>
        </p:spPr>
        <p:txBody>
          <a:bodyPr>
            <a:normAutofit/>
          </a:bodyPr>
          <a:p>
            <a:r>
              <a:rPr dirty="0" sz="6000" lang="en-IN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Sentences</a:t>
            </a:r>
          </a:p>
        </p:txBody>
      </p:sp>
      <p:graphicFrame>
        <p:nvGraphicFramePr>
          <p:cNvPr id="4194307" name="Table 6"/>
          <p:cNvGraphicFramePr>
            <a:graphicFrameLocks noGrp="1"/>
          </p:cNvGraphicFramePr>
          <p:nvPr/>
        </p:nvGraphicFramePr>
        <p:xfrm>
          <a:off x="5014292" y="2263140"/>
          <a:ext cx="6912768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48072"/>
                <a:gridCol w="2808312"/>
                <a:gridCol w="3456384"/>
              </a:tblGrid>
              <a:tr h="370840">
                <a:tc gridSpan="3"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</a:t>
                      </a:r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  <a:tc hMerge="1">
                  <a:txBody>
                    <a:bodyPr/>
                    <a:p>
                      <a:endParaRPr dirty="0" lang="en-IN"/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 No.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Voice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Voice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dirty="0" sz="200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  <a:tc>
                  <a:txBody>
                    <a:bodyPr/>
                    <a:p>
                      <a:pPr algn="ctr"/>
                      <a:endParaRPr dirty="0" sz="2000" lang="en-I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</a:tc>
              </a:tr>
            </a:tbl>
          </a:graphicData>
        </a:graphic>
      </p:graphicFrame>
      <p:sp>
        <p:nvSpPr>
          <p:cNvPr id="1048634" name="TextBox 1"/>
          <p:cNvSpPr txBox="1"/>
          <p:nvPr/>
        </p:nvSpPr>
        <p:spPr>
          <a:xfrm>
            <a:off x="4870276" y="476672"/>
            <a:ext cx="6912768" cy="1477328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Rules:</a:t>
            </a:r>
          </a:p>
          <a:p>
            <a:pPr indent="-342900" marL="3429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Subject of the Active voice becomes Object in the Passive voice.</a:t>
            </a:r>
          </a:p>
          <a:p>
            <a:pPr indent="-342900" marL="3429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Object in the Active voice becomes Subject in the Passive Voice.</a:t>
            </a:r>
          </a:p>
          <a:p>
            <a:pPr indent="-342900" marL="3429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‘By’ is used in the Passive voice before the object.</a:t>
            </a:r>
          </a:p>
          <a:p>
            <a:pPr indent="-342900" marL="3429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Verb in the Active voice is changed in </a:t>
            </a:r>
            <a:r>
              <a:rPr dirty="0" lang="en-I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+ Ven </a:t>
            </a: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Form.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med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LOVE S.T. CLOERIDGE</dc:title>
  <dc:creator>Satish Dange</dc:creator>
  <cp:lastModifiedBy>Satish Dange</cp:lastModifiedBy>
  <dcterms:created xsi:type="dcterms:W3CDTF">2021-04-08T14:40:14Z</dcterms:created>
  <dcterms:modified xsi:type="dcterms:W3CDTF">2023-08-17T06:44:57Z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ICV">
    <vt:lpwstr>cda4096e7b7141dc86afd829d22e41ba</vt:lpwstr>
  </property>
</Properties>
</file>